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BB58B8-0636-4D4E-B37F-A6A6619D67F5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76ACA6-3020-4F85-8E71-7128AB1AFFB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WAVE INTERACTIONS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latin typeface="Hurry Up" pitchFamily="2" charset="0"/>
              </a:rPr>
              <a:t>3. DIFFRACTION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Hurry Up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89120"/>
          </a:xfrm>
        </p:spPr>
        <p:txBody>
          <a:bodyPr/>
          <a:lstStyle/>
          <a:p>
            <a:r>
              <a:rPr lang="en-US" sz="3200" b="1" u="sng" dirty="0" smtClean="0"/>
              <a:t>Definition: </a:t>
            </a:r>
            <a:r>
              <a:rPr lang="en-US" sz="3200" dirty="0" smtClean="0"/>
              <a:t>when waves bend around a barrier or through an opening and spreads out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 </a:t>
            </a:r>
            <a:endParaRPr lang="en-US" b="1" u="sng" dirty="0"/>
          </a:p>
        </p:txBody>
      </p:sp>
      <p:pic>
        <p:nvPicPr>
          <p:cNvPr id="4" name="Picture 3" descr="diffraction examp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124200"/>
            <a:ext cx="8686800" cy="3359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latin typeface="Hurry Up" pitchFamily="2" charset="0"/>
              </a:rPr>
              <a:t>DIFFRACTION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Hurry Up" pitchFamily="2" charset="0"/>
            </a:endParaRPr>
          </a:p>
        </p:txBody>
      </p:sp>
      <p:pic>
        <p:nvPicPr>
          <p:cNvPr id="4" name="Content Placeholder 3" descr="water diffra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45431"/>
            <a:ext cx="7696200" cy="4855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04088"/>
            <a:ext cx="8458200" cy="11430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3">
                    <a:lumMod val="75000"/>
                  </a:schemeClr>
                </a:solidFill>
                <a:latin typeface="Earwig Factory" pitchFamily="2" charset="0"/>
              </a:rPr>
              <a:t>4.  INTERFERENCE</a:t>
            </a:r>
            <a:endParaRPr lang="en-US" sz="7200" dirty="0">
              <a:solidFill>
                <a:schemeClr val="accent3">
                  <a:lumMod val="75000"/>
                </a:schemeClr>
              </a:solidFill>
              <a:latin typeface="Earwig Factor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u="sng" dirty="0" smtClean="0"/>
              <a:t>Definition:  </a:t>
            </a:r>
            <a:r>
              <a:rPr lang="en-US" sz="3600" dirty="0" smtClean="0"/>
              <a:t>The interaction between waves that meet.</a:t>
            </a:r>
          </a:p>
          <a:p>
            <a:endParaRPr lang="en-US" dirty="0" smtClean="0"/>
          </a:p>
          <a:p>
            <a:r>
              <a:rPr lang="en-US" sz="3600" dirty="0" smtClean="0"/>
              <a:t>There are two types of interference</a:t>
            </a:r>
            <a:endParaRPr lang="en-US" sz="3600" dirty="0"/>
          </a:p>
        </p:txBody>
      </p:sp>
      <p:sp>
        <p:nvSpPr>
          <p:cNvPr id="4" name="Left Arrow 3"/>
          <p:cNvSpPr/>
          <p:nvPr/>
        </p:nvSpPr>
        <p:spPr>
          <a:xfrm rot="19126817">
            <a:off x="2346105" y="4444181"/>
            <a:ext cx="1143000" cy="381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 rot="13367316">
            <a:off x="4015909" y="4452319"/>
            <a:ext cx="1143000" cy="381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Alternate Process 5"/>
          <p:cNvSpPr/>
          <p:nvPr/>
        </p:nvSpPr>
        <p:spPr>
          <a:xfrm>
            <a:off x="838200" y="5181600"/>
            <a:ext cx="2438400" cy="1066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Hurry Up" pitchFamily="2" charset="0"/>
              </a:rPr>
              <a:t>Constructive</a:t>
            </a:r>
            <a:endParaRPr lang="en-US" sz="2400" b="1" dirty="0">
              <a:latin typeface="Hurry Up" pitchFamily="2" charset="0"/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4114800" y="5181600"/>
            <a:ext cx="2438400" cy="1066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Hurry Up" pitchFamily="2" charset="0"/>
              </a:rPr>
              <a:t>destructive</a:t>
            </a:r>
            <a:endParaRPr lang="en-US" sz="2400" b="1" dirty="0">
              <a:latin typeface="Hurry Up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Eras Bold ITC" pitchFamily="34" charset="0"/>
              </a:rPr>
              <a:t>CONSTRUCTIVE INTERFERENCE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When waves combine to make a wave with a </a:t>
            </a:r>
            <a:r>
              <a:rPr lang="en-US" sz="3200" b="1" u="sng" dirty="0" smtClean="0">
                <a:solidFill>
                  <a:srgbClr val="FF0000"/>
                </a:solidFill>
              </a:rPr>
              <a:t>LARGER</a:t>
            </a:r>
            <a:r>
              <a:rPr lang="en-US" sz="3200" dirty="0" smtClean="0"/>
              <a:t> amplitude</a:t>
            </a:r>
            <a:endParaRPr lang="en-US" sz="3200" dirty="0"/>
          </a:p>
        </p:txBody>
      </p:sp>
      <p:pic>
        <p:nvPicPr>
          <p:cNvPr id="4" name="Picture 3" descr="construt in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124200"/>
            <a:ext cx="7162800" cy="3498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nstr inter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376474"/>
            <a:ext cx="6934200" cy="6481526"/>
          </a:xfrm>
        </p:spPr>
      </p:pic>
      <p:sp>
        <p:nvSpPr>
          <p:cNvPr id="5" name="Rectangle 4"/>
          <p:cNvSpPr/>
          <p:nvPr/>
        </p:nvSpPr>
        <p:spPr>
          <a:xfrm rot="16200000">
            <a:off x="-1976735" y="3119734"/>
            <a:ext cx="5791202" cy="923330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Constructive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Eras Bold ITC" pitchFamily="34" charset="0"/>
              </a:rPr>
              <a:t>DESTRUCTIVE INTERFERENCE</a:t>
            </a:r>
            <a:endParaRPr lang="en-US" b="1" dirty="0">
              <a:solidFill>
                <a:srgbClr val="002060"/>
              </a:solidFill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When two wave combine to make a wave with a </a:t>
            </a:r>
            <a:r>
              <a:rPr lang="en-US" sz="3200" b="1" u="sng" dirty="0" smtClean="0">
                <a:solidFill>
                  <a:srgbClr val="FF0000"/>
                </a:solidFill>
              </a:rPr>
              <a:t>SMALLER</a:t>
            </a:r>
            <a:r>
              <a:rPr lang="en-US" sz="3200" dirty="0" smtClean="0"/>
              <a:t> amplitude</a:t>
            </a:r>
            <a:endParaRPr lang="en-US" sz="3200" dirty="0"/>
          </a:p>
        </p:txBody>
      </p:sp>
      <p:pic>
        <p:nvPicPr>
          <p:cNvPr id="4" name="Picture 3" descr="destructive in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200399"/>
            <a:ext cx="7315200" cy="3354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destruct inter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7675" y="533400"/>
            <a:ext cx="7041525" cy="6019800"/>
          </a:xfrm>
        </p:spPr>
      </p:pic>
      <p:sp>
        <p:nvSpPr>
          <p:cNvPr id="5" name="Rectangle 4"/>
          <p:cNvSpPr/>
          <p:nvPr/>
        </p:nvSpPr>
        <p:spPr>
          <a:xfrm rot="16200000">
            <a:off x="-2091035" y="2967335"/>
            <a:ext cx="5943600" cy="92333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Destructive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terferenc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52400"/>
            <a:ext cx="7772400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Franklin Gothic Heavy" pitchFamily="34" charset="0"/>
              </a:rPr>
              <a:t>STANDING WAVES</a:t>
            </a:r>
            <a:endParaRPr lang="en-US" dirty="0">
              <a:solidFill>
                <a:srgbClr val="FFC000"/>
              </a:solidFill>
              <a:latin typeface="Franklin Gothic Heavy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/>
          <a:lstStyle/>
          <a:p>
            <a:r>
              <a:rPr lang="en-US" dirty="0" smtClean="0"/>
              <a:t>When incoming and reflected waves have just the right frequency, they produce a combined wave that appears to be standing still.</a:t>
            </a:r>
            <a:endParaRPr lang="en-US" dirty="0"/>
          </a:p>
        </p:txBody>
      </p:sp>
      <p:pic>
        <p:nvPicPr>
          <p:cNvPr id="4" name="Picture 3" descr="standing waves gir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276600"/>
            <a:ext cx="7391400" cy="3002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C000"/>
                </a:solidFill>
                <a:latin typeface="Franklin Gothic Heavy" pitchFamily="34" charset="0"/>
              </a:rPr>
              <a:t>Nodes vs. Antinodes</a:t>
            </a:r>
            <a:endParaRPr lang="en-US" sz="6000" dirty="0">
              <a:solidFill>
                <a:srgbClr val="FFC000"/>
              </a:solidFill>
              <a:latin typeface="Franklin Gothic Heavy" pitchFamily="34" charset="0"/>
            </a:endParaRPr>
          </a:p>
        </p:txBody>
      </p:sp>
      <p:pic>
        <p:nvPicPr>
          <p:cNvPr id="4" name="Content Placeholder 3" descr="standing waves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133599"/>
            <a:ext cx="5105400" cy="4451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15000" y="2438400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C000"/>
                </a:solidFill>
                <a:latin typeface="Franklin Gothic Heavy" pitchFamily="34" charset="0"/>
              </a:rPr>
              <a:t>NODES</a:t>
            </a:r>
            <a:r>
              <a:rPr lang="en-US" sz="2800" dirty="0" smtClean="0">
                <a:latin typeface="Franklin Gothic Heavy" pitchFamily="34" charset="0"/>
              </a:rPr>
              <a:t>:  points of </a:t>
            </a:r>
          </a:p>
          <a:p>
            <a:r>
              <a:rPr lang="en-US" sz="2800" dirty="0">
                <a:latin typeface="Franklin Gothic Heavy" pitchFamily="34" charset="0"/>
              </a:rPr>
              <a:t>z</a:t>
            </a:r>
            <a:r>
              <a:rPr lang="en-US" sz="2800" dirty="0" smtClean="0">
                <a:latin typeface="Franklin Gothic Heavy" pitchFamily="34" charset="0"/>
              </a:rPr>
              <a:t>ero amplitude</a:t>
            </a:r>
            <a:endParaRPr lang="en-US" sz="2800" dirty="0">
              <a:latin typeface="Franklin Gothic Heavy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93953" y="4114800"/>
            <a:ext cx="34500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00B0F0"/>
                </a:solidFill>
                <a:latin typeface="Franklin Gothic Heavy" pitchFamily="34" charset="0"/>
              </a:rPr>
              <a:t>ANTINODE</a:t>
            </a:r>
            <a:r>
              <a:rPr lang="en-US" sz="2800" dirty="0" smtClean="0"/>
              <a:t>:</a:t>
            </a:r>
          </a:p>
          <a:p>
            <a:r>
              <a:rPr lang="en-US" sz="2800" dirty="0" smtClean="0">
                <a:latin typeface="Franklin Gothic Heavy" pitchFamily="34" charset="0"/>
              </a:rPr>
              <a:t>Points of maximum</a:t>
            </a:r>
          </a:p>
          <a:p>
            <a:r>
              <a:rPr lang="en-US" sz="2800" dirty="0" smtClean="0">
                <a:latin typeface="Franklin Gothic Heavy" pitchFamily="34" charset="0"/>
              </a:rPr>
              <a:t>Amplitude (crests)</a:t>
            </a:r>
            <a:endParaRPr lang="en-US" sz="2800" dirty="0">
              <a:latin typeface="Franklin Gothic Heavy" pitchFamily="34" charset="0"/>
            </a:endParaRPr>
          </a:p>
        </p:txBody>
      </p:sp>
      <p:sp>
        <p:nvSpPr>
          <p:cNvPr id="8" name="Striped Right Arrow 7"/>
          <p:cNvSpPr/>
          <p:nvPr/>
        </p:nvSpPr>
        <p:spPr>
          <a:xfrm rot="9217121">
            <a:off x="1830899" y="2310076"/>
            <a:ext cx="4024001" cy="609600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Notched Right Arrow 8"/>
          <p:cNvSpPr/>
          <p:nvPr/>
        </p:nvSpPr>
        <p:spPr>
          <a:xfrm rot="12829598">
            <a:off x="3066287" y="4367360"/>
            <a:ext cx="2438400" cy="533400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TYPES OF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Reflection</a:t>
            </a:r>
          </a:p>
          <a:p>
            <a:r>
              <a:rPr lang="en-US" sz="5400" dirty="0" smtClean="0"/>
              <a:t>Refraction</a:t>
            </a:r>
          </a:p>
          <a:p>
            <a:r>
              <a:rPr lang="en-US" sz="5400" dirty="0" smtClean="0"/>
              <a:t>Diffraction</a:t>
            </a:r>
          </a:p>
          <a:p>
            <a:r>
              <a:rPr lang="en-US" sz="5400" dirty="0" smtClean="0"/>
              <a:t>Interference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Nodes vs. Antinodes</a:t>
            </a: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node vs. antino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497550"/>
            <a:ext cx="8610172" cy="329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2">
                    <a:lumMod val="10000"/>
                  </a:schemeClr>
                </a:solidFill>
                <a:latin typeface="Kredit" pitchFamily="2" charset="0"/>
              </a:rPr>
              <a:t>RESONANCE</a:t>
            </a:r>
            <a:endParaRPr lang="en-US" sz="6000" dirty="0">
              <a:solidFill>
                <a:schemeClr val="bg2">
                  <a:lumMod val="10000"/>
                </a:schemeClr>
              </a:solidFill>
              <a:latin typeface="Kredi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have a natural frequency of vibration</a:t>
            </a:r>
          </a:p>
          <a:p>
            <a:r>
              <a:rPr lang="en-US" dirty="0" smtClean="0"/>
              <a:t>If a nearby object vibrates at the same frequency as an object’s natural frequency, it can begin to vibrate and increase the amplitude.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1.  </a:t>
            </a:r>
            <a:r>
              <a:rPr lang="en-US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REFLECTION</a:t>
            </a:r>
            <a:endParaRPr lang="en-US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05400"/>
          </a:xfrm>
        </p:spPr>
        <p:txBody>
          <a:bodyPr/>
          <a:lstStyle/>
          <a:p>
            <a:r>
              <a:rPr lang="en-US" sz="3200" b="1" u="sng" dirty="0" smtClean="0"/>
              <a:t>Definition</a:t>
            </a:r>
            <a:r>
              <a:rPr lang="en-US" sz="3200" dirty="0" smtClean="0"/>
              <a:t>:  when a wave hits a surface and it bounces back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 incoming wave is called the </a:t>
            </a:r>
            <a:r>
              <a:rPr lang="en-US" b="1" u="sng" dirty="0" smtClean="0">
                <a:solidFill>
                  <a:srgbClr val="002060"/>
                </a:solidFill>
              </a:rPr>
              <a:t>INCIDENT</a:t>
            </a:r>
            <a:r>
              <a:rPr lang="en-US" dirty="0" smtClean="0"/>
              <a:t> wave </a:t>
            </a:r>
          </a:p>
          <a:p>
            <a:pPr>
              <a:buNone/>
            </a:pPr>
            <a:r>
              <a:rPr lang="en-US" dirty="0" smtClean="0"/>
              <a:t>The wave that bounces back is called the </a:t>
            </a:r>
            <a:r>
              <a:rPr lang="en-US" b="1" u="sng" dirty="0" smtClean="0">
                <a:solidFill>
                  <a:srgbClr val="002060"/>
                </a:solidFill>
              </a:rPr>
              <a:t>REFLECTED</a:t>
            </a:r>
            <a:r>
              <a:rPr lang="en-US" dirty="0" smtClean="0"/>
              <a:t> wave</a:t>
            </a:r>
          </a:p>
        </p:txBody>
      </p:sp>
      <p:pic>
        <p:nvPicPr>
          <p:cNvPr id="4" name="Picture 3" descr="reflectio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3733800"/>
            <a:ext cx="5200299" cy="27432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  <a:latin typeface="Broadway" pitchFamily="82" charset="0"/>
              </a:rPr>
              <a:t>LAW OF REFLECTION</a:t>
            </a:r>
            <a:endParaRPr lang="en-US" dirty="0">
              <a:solidFill>
                <a:srgbClr val="7030A0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States that the angle of incident will equal the angle of reflection.</a:t>
            </a:r>
            <a:endParaRPr lang="en-US" sz="3600" dirty="0"/>
          </a:p>
        </p:txBody>
      </p:sp>
      <p:pic>
        <p:nvPicPr>
          <p:cNvPr id="4" name="Picture 3" descr="law of refle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129115"/>
            <a:ext cx="6324600" cy="3500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1"/>
                </a:solidFill>
                <a:latin typeface="Baveuse" pitchFamily="2" charset="0"/>
              </a:rPr>
              <a:t>2.  REFRACTION</a:t>
            </a:r>
            <a:endParaRPr lang="en-US" sz="6000" dirty="0">
              <a:solidFill>
                <a:schemeClr val="accent1"/>
              </a:solidFill>
              <a:latin typeface="Baveus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Definition:  </a:t>
            </a:r>
            <a:r>
              <a:rPr lang="en-US" sz="3200" dirty="0" smtClean="0"/>
              <a:t>the bending of waves when they enter a new medium due to a change in speed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/>
              <a:t>Refraction only occurs when the wave enters </a:t>
            </a:r>
            <a:r>
              <a:rPr lang="en-US" sz="2800" b="1" dirty="0" smtClean="0"/>
              <a:t>at an angle!</a:t>
            </a:r>
            <a:r>
              <a:rPr lang="en-US" sz="2800" dirty="0" smtClean="0"/>
              <a:t>!This is because one side of the wave enters the medium first while the back side of the wave is still in the other medium, changing its speed.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fra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549797"/>
            <a:ext cx="6629400" cy="51015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REFRACTION</a:t>
            </a:r>
            <a:endParaRPr lang="en-US" sz="66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6172200" y="2057400"/>
            <a:ext cx="2971800" cy="2209800"/>
          </a:xfrm>
          <a:prstGeom prst="wedgeEllipseCallout">
            <a:avLst>
              <a:gd name="adj1" fmla="val -58550"/>
              <a:gd name="adj2" fmla="val 658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The wave bends when it enters the water at an angle.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Examples of Refraction</a:t>
            </a:r>
            <a:endParaRPr lang="en-US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4" name="Content Placeholder 3" descr="refract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2133600"/>
            <a:ext cx="3885219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efra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133600"/>
            <a:ext cx="4399568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More refraction</a:t>
            </a:r>
            <a:endParaRPr lang="en-US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4" name="Content Placeholder 3" descr="refraction stra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098054"/>
            <a:ext cx="8305800" cy="4226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fract fi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609600"/>
            <a:ext cx="8686800" cy="601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241</TotalTime>
  <Words>289</Words>
  <Application>Microsoft Office PowerPoint</Application>
  <PresentationFormat>On-screen Show (4:3)</PresentationFormat>
  <Paragraphs>50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WAVE INTERACTIONS</vt:lpstr>
      <vt:lpstr>FOUR TYPES OF INTERACTIONS</vt:lpstr>
      <vt:lpstr>1.  REFLECTION</vt:lpstr>
      <vt:lpstr>LAW OF REFLECTION</vt:lpstr>
      <vt:lpstr>2.  REFRACTION</vt:lpstr>
      <vt:lpstr>REFRACTION</vt:lpstr>
      <vt:lpstr>Examples of Refraction</vt:lpstr>
      <vt:lpstr>More refraction</vt:lpstr>
      <vt:lpstr>Slide 9</vt:lpstr>
      <vt:lpstr>3. DIFFRACTION</vt:lpstr>
      <vt:lpstr>DIFFRACTION</vt:lpstr>
      <vt:lpstr>4.  INTERFERENCE</vt:lpstr>
      <vt:lpstr>CONSTRUCTIVE INTERFERENCE</vt:lpstr>
      <vt:lpstr>Slide 14</vt:lpstr>
      <vt:lpstr>DESTRUCTIVE INTERFERENCE</vt:lpstr>
      <vt:lpstr>Slide 16</vt:lpstr>
      <vt:lpstr>Slide 17</vt:lpstr>
      <vt:lpstr>STANDING WAVES</vt:lpstr>
      <vt:lpstr>Nodes vs. Antinodes</vt:lpstr>
      <vt:lpstr>Nodes vs. Antinodes</vt:lpstr>
      <vt:lpstr>RESONANCE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 INTERACTIONS</dc:title>
  <dc:creator>jluckey</dc:creator>
  <cp:lastModifiedBy>jluckey</cp:lastModifiedBy>
  <cp:revision>2</cp:revision>
  <dcterms:created xsi:type="dcterms:W3CDTF">2013-12-19T13:17:16Z</dcterms:created>
  <dcterms:modified xsi:type="dcterms:W3CDTF">2013-12-19T17:19:06Z</dcterms:modified>
</cp:coreProperties>
</file>